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13004800" cy="9753600"/>
  <p:notesSz cx="6858000" cy="9144000"/>
  <p:defaultTextStyle>
    <a:lvl1pPr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3C0F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497FC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8EA5CB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308B16">
              <a:alpha val="3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2D713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BF630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One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Two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Three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Four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One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Two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Three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Four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952500" y="47625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One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Two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Three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Four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231900" indent="-342900">
              <a:spcBef>
                <a:spcPts val="3200"/>
              </a:spcBef>
              <a:defRPr sz="2800"/>
            </a:lvl3pPr>
            <a:lvl4pPr marL="1676400" indent="-342900">
              <a:spcBef>
                <a:spcPts val="3200"/>
              </a:spcBef>
              <a:defRPr sz="2800"/>
            </a:lvl4pPr>
            <a:lvl5pPr marL="2120900" indent="-342900">
              <a:spcBef>
                <a:spcPts val="3200"/>
              </a:spcBef>
              <a:defRPr sz="28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One</a:t>
            </a:r>
            <a:endParaRPr sz="2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Two</a:t>
            </a:r>
            <a:endParaRPr sz="2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Three</a:t>
            </a:r>
            <a:endParaRPr sz="2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Four</a:t>
            </a:r>
            <a:endParaRPr sz="2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spd="med" advClick="1"/>
  <p:txStyles>
    <p:titleStyle>
      <a:lvl1pPr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Yellow and White Food Video Presentation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1219200"/>
            <a:ext cx="13004801" cy="73152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75" name="Shape 7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pic>
        <p:nvPicPr>
          <p:cNvPr id="76" name="Yellow and White Food Video Presentation (1)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219200"/>
            <a:ext cx="13004801" cy="7315200"/>
          </a:xfrm>
          <a:prstGeom prst="rect">
            <a:avLst/>
          </a:prstGeom>
          <a:ln w="12700">
            <a:miter lim="400000"/>
          </a:ln>
        </p:spPr>
      </p:pic>
      <p:sp>
        <p:nvSpPr>
          <p:cNvPr id="77" name="Shape 77"/>
          <p:cNvSpPr/>
          <p:nvPr/>
        </p:nvSpPr>
        <p:spPr>
          <a:xfrm>
            <a:off x="48107" y="3090333"/>
            <a:ext cx="12908586" cy="452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b="1" sz="4800">
                <a:latin typeface="Helvetica"/>
                <a:ea typeface="Helvetica"/>
                <a:cs typeface="Helvetica"/>
                <a:sym typeface="Helvetica"/>
              </a:rPr>
              <a:t>Are you struggling with…………</a:t>
            </a:r>
            <a:endParaRPr b="1" sz="4800">
              <a:latin typeface="Helvetica"/>
              <a:ea typeface="Helvetica"/>
              <a:cs typeface="Helvetica"/>
              <a:sym typeface="Helvetica"/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4800"/>
              <a:t>Are menopausal symptoms getting you down?</a:t>
            </a:r>
            <a:endParaRPr sz="480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4800"/>
              <a:t>I have a NEW 8 week programme that includes…</a:t>
            </a:r>
            <a:endParaRPr sz="480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4800"/>
              <a:t>:20/30 minute home workouts</a:t>
            </a:r>
            <a:endParaRPr sz="480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4800"/>
              <a:t>:Nutrition</a:t>
            </a:r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80" name="Shape 8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pic>
        <p:nvPicPr>
          <p:cNvPr id="81" name="Yellow and White Food Video Presentation (1)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219200"/>
            <a:ext cx="13004801" cy="7315200"/>
          </a:xfrm>
          <a:prstGeom prst="rect">
            <a:avLst/>
          </a:prstGeom>
          <a:ln w="12700">
            <a:miter lim="400000"/>
          </a:ln>
        </p:spPr>
      </p:pic>
      <p:sp>
        <p:nvSpPr>
          <p:cNvPr id="82" name="Shape 82"/>
          <p:cNvSpPr/>
          <p:nvPr/>
        </p:nvSpPr>
        <p:spPr>
          <a:xfrm>
            <a:off x="639465" y="2861733"/>
            <a:ext cx="11725871" cy="497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b="1" sz="8000">
                <a:latin typeface="Helvetica"/>
                <a:ea typeface="Helvetica"/>
                <a:cs typeface="Helvetica"/>
                <a:sym typeface="Helvetica"/>
              </a:rPr>
              <a:t>Why does Prime Work?</a:t>
            </a:r>
            <a:endParaRPr b="1" sz="8000">
              <a:latin typeface="Helvetica"/>
              <a:ea typeface="Helvetica"/>
              <a:cs typeface="Helvetica"/>
              <a:sym typeface="Helvetica"/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/>
              <a:t>It’s a SOLUTION </a:t>
            </a:r>
            <a:endParaRPr sz="800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/>
              <a:t>It’s a LIFESTYLE </a:t>
            </a:r>
            <a:endParaRPr sz="800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/>
              <a:t>It’s A Community.</a:t>
            </a:r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85" name="Shape 8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pic>
        <p:nvPicPr>
          <p:cNvPr id="86" name="Yellow and White Food Video Presentation (1)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219200"/>
            <a:ext cx="13004801" cy="7315200"/>
          </a:xfrm>
          <a:prstGeom prst="rect">
            <a:avLst/>
          </a:prstGeom>
          <a:ln w="12700">
            <a:miter lim="400000"/>
          </a:ln>
        </p:spPr>
      </p:pic>
      <p:sp>
        <p:nvSpPr>
          <p:cNvPr id="87" name="Shape 87"/>
          <p:cNvSpPr/>
          <p:nvPr/>
        </p:nvSpPr>
        <p:spPr>
          <a:xfrm>
            <a:off x="1503933" y="3149600"/>
            <a:ext cx="9996933" cy="375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/>
              <a:t>Let’s Create A </a:t>
            </a:r>
            <a:endParaRPr sz="800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/>
              <a:t>Step By Step Launch Formula.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5" name="Shape 3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pic>
        <p:nvPicPr>
          <p:cNvPr id="36" name="Yellow and White Food Video Presentation (1)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219200"/>
            <a:ext cx="13004801" cy="7315200"/>
          </a:xfrm>
          <a:prstGeom prst="rect">
            <a:avLst/>
          </a:prstGeom>
          <a:ln w="12700">
            <a:miter lim="400000"/>
          </a:ln>
        </p:spPr>
      </p:pic>
      <p:sp>
        <p:nvSpPr>
          <p:cNvPr id="37" name="Shape 37"/>
          <p:cNvSpPr/>
          <p:nvPr/>
        </p:nvSpPr>
        <p:spPr>
          <a:xfrm>
            <a:off x="1560321" y="2387599"/>
            <a:ext cx="9884157" cy="497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b="1" sz="8000">
                <a:latin typeface="Helvetica"/>
                <a:ea typeface="Helvetica"/>
                <a:cs typeface="Helvetica"/>
                <a:sym typeface="Helvetica"/>
              </a:rPr>
              <a:t>What is Prime? </a:t>
            </a:r>
            <a:endParaRPr b="1" sz="8000">
              <a:latin typeface="Helvetica"/>
              <a:ea typeface="Helvetica"/>
              <a:cs typeface="Helvetica"/>
              <a:sym typeface="Helvetica"/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/>
              <a:t>Who is it for? </a:t>
            </a:r>
            <a:endParaRPr sz="800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/>
              <a:t>How does to work?</a:t>
            </a:r>
            <a:endParaRPr sz="800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/>
              <a:t>What is the outcome?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40" name="Shape 4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pic>
        <p:nvPicPr>
          <p:cNvPr id="41" name="Yellow and White Food Video Presentation (1)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219200"/>
            <a:ext cx="13004801" cy="7315200"/>
          </a:xfrm>
          <a:prstGeom prst="rect">
            <a:avLst/>
          </a:prstGeom>
          <a:ln w="12700">
            <a:miter lim="400000"/>
          </a:ln>
        </p:spPr>
      </p:pic>
      <p:sp>
        <p:nvSpPr>
          <p:cNvPr id="42" name="Shape 42"/>
          <p:cNvSpPr/>
          <p:nvPr/>
        </p:nvSpPr>
        <p:spPr>
          <a:xfrm>
            <a:off x="834897" y="2997199"/>
            <a:ext cx="11335005" cy="375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b="1" sz="8000">
                <a:latin typeface="Helvetica"/>
                <a:ea typeface="Helvetica"/>
                <a:cs typeface="Helvetica"/>
                <a:sym typeface="Helvetica"/>
              </a:rPr>
              <a:t>Step 1</a:t>
            </a:r>
            <a:endParaRPr b="1" sz="8000">
              <a:latin typeface="Helvetica"/>
              <a:ea typeface="Helvetica"/>
              <a:cs typeface="Helvetica"/>
              <a:sym typeface="Helvetica"/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/>
              <a:t>Go Through the Content</a:t>
            </a:r>
            <a:endParaRPr sz="800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/>
              <a:t>Let’s check it out…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45" name="Shape 4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pic>
        <p:nvPicPr>
          <p:cNvPr id="46" name="Yellow and White Food Video Presentation (1)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219200"/>
            <a:ext cx="13004801" cy="7315200"/>
          </a:xfrm>
          <a:prstGeom prst="rect">
            <a:avLst/>
          </a:prstGeom>
          <a:ln w="12700">
            <a:miter lim="400000"/>
          </a:ln>
        </p:spPr>
      </p:pic>
      <p:sp>
        <p:nvSpPr>
          <p:cNvPr id="47" name="Shape 47"/>
          <p:cNvSpPr/>
          <p:nvPr/>
        </p:nvSpPr>
        <p:spPr>
          <a:xfrm>
            <a:off x="841883" y="1655233"/>
            <a:ext cx="11321035" cy="7086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b="1" sz="4200">
                <a:latin typeface="Helvetica"/>
                <a:ea typeface="Helvetica"/>
                <a:cs typeface="Helvetica"/>
                <a:sym typeface="Helvetica"/>
              </a:rPr>
              <a:t>Step 2 </a:t>
            </a:r>
            <a:endParaRPr b="1" sz="4200">
              <a:latin typeface="Helvetica"/>
              <a:ea typeface="Helvetica"/>
              <a:cs typeface="Helvetica"/>
              <a:sym typeface="Helvetica"/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/>
              <a:t>Seed your content </a:t>
            </a:r>
            <a:endParaRPr sz="420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/>
              <a:t>Create a Buzz around it</a:t>
            </a:r>
            <a:endParaRPr sz="420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/>
              <a:t>Talk about the menopause</a:t>
            </a:r>
            <a:endParaRPr sz="420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/>
              <a:t>Your experiences</a:t>
            </a:r>
            <a:endParaRPr sz="420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/>
              <a:t>Ask did watch people Davina’s Documentary?</a:t>
            </a:r>
            <a:endParaRPr sz="420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/>
              <a:t>Can you get the conversations going on social media? </a:t>
            </a:r>
            <a:endParaRPr sz="420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/>
              <a:t>Have you got an audience?</a:t>
            </a:r>
            <a:endParaRPr sz="420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/>
              <a:t>Build your audience.</a:t>
            </a:r>
            <a:endParaRPr sz="4200"/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50" name="Shape 5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pic>
        <p:nvPicPr>
          <p:cNvPr id="51" name="Yellow and White Food Video Presentation (1)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219200"/>
            <a:ext cx="13004801" cy="7315200"/>
          </a:xfrm>
          <a:prstGeom prst="rect">
            <a:avLst/>
          </a:prstGeom>
          <a:ln w="12700">
            <a:miter lim="400000"/>
          </a:ln>
        </p:spPr>
      </p:pic>
      <p:sp>
        <p:nvSpPr>
          <p:cNvPr id="52" name="Shape 52"/>
          <p:cNvSpPr/>
          <p:nvPr/>
        </p:nvSpPr>
        <p:spPr>
          <a:xfrm>
            <a:off x="679513" y="3047999"/>
            <a:ext cx="11645774" cy="3657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b="1" sz="5800">
                <a:latin typeface="Helvetica"/>
                <a:ea typeface="Helvetica"/>
                <a:cs typeface="Helvetica"/>
                <a:sym typeface="Helvetica"/>
              </a:rPr>
              <a:t>Step 3</a:t>
            </a:r>
            <a:endParaRPr b="1" sz="5800">
              <a:latin typeface="Helvetica"/>
              <a:ea typeface="Helvetica"/>
              <a:cs typeface="Helvetica"/>
              <a:sym typeface="Helvetica"/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5800"/>
              <a:t>Decide how are you going to run it</a:t>
            </a:r>
            <a:endParaRPr sz="580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5800"/>
              <a:t>Sk for Beta testers</a:t>
            </a:r>
            <a:endParaRPr sz="580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5800"/>
              <a:t>What content do you need?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55" name="Shape 5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pic>
        <p:nvPicPr>
          <p:cNvPr id="56" name="Yellow and White Food Video Presentation (1)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219200"/>
            <a:ext cx="13004801" cy="7315200"/>
          </a:xfrm>
          <a:prstGeom prst="rect">
            <a:avLst/>
          </a:prstGeom>
          <a:ln w="12700">
            <a:miter lim="400000"/>
          </a:ln>
        </p:spPr>
      </p:pic>
      <p:sp>
        <p:nvSpPr>
          <p:cNvPr id="57" name="Shape 57"/>
          <p:cNvSpPr/>
          <p:nvPr/>
        </p:nvSpPr>
        <p:spPr>
          <a:xfrm>
            <a:off x="1252601" y="2571749"/>
            <a:ext cx="10499599" cy="4610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b="1" sz="5900">
                <a:latin typeface="Helvetica"/>
                <a:ea typeface="Helvetica"/>
                <a:cs typeface="Helvetica"/>
                <a:sym typeface="Helvetica"/>
              </a:rPr>
              <a:t>Step 4 PRIME 1</a:t>
            </a:r>
            <a:endParaRPr b="1" sz="5900">
              <a:latin typeface="Helvetica"/>
              <a:ea typeface="Helvetica"/>
              <a:cs typeface="Helvetica"/>
              <a:sym typeface="Helvetica"/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5900"/>
              <a:t>RUN IT and get testimonials</a:t>
            </a:r>
            <a:endParaRPr sz="590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5900"/>
              <a:t>You are there to provide value </a:t>
            </a:r>
            <a:endParaRPr sz="590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5900"/>
              <a:t>to your clients</a:t>
            </a:r>
            <a:endParaRPr sz="590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b="1" sz="5900">
                <a:latin typeface="Helvetica"/>
                <a:ea typeface="Helvetica"/>
                <a:cs typeface="Helvetica"/>
                <a:sym typeface="Helvetica"/>
              </a:rPr>
              <a:t>They are your Sales Force.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60" name="Shape 6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pic>
        <p:nvPicPr>
          <p:cNvPr id="61" name="Yellow and White Food Video Presentation (1)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219200"/>
            <a:ext cx="13004801" cy="7315200"/>
          </a:xfrm>
          <a:prstGeom prst="rect">
            <a:avLst/>
          </a:prstGeom>
          <a:ln w="12700">
            <a:miter lim="400000"/>
          </a:ln>
        </p:spPr>
      </p:pic>
      <p:sp>
        <p:nvSpPr>
          <p:cNvPr id="62" name="Shape 62"/>
          <p:cNvSpPr/>
          <p:nvPr/>
        </p:nvSpPr>
        <p:spPr>
          <a:xfrm>
            <a:off x="1701800" y="2387599"/>
            <a:ext cx="9601201" cy="497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b="1" sz="4000">
                <a:latin typeface="Helvetica"/>
                <a:ea typeface="Helvetica"/>
                <a:cs typeface="Helvetica"/>
                <a:sym typeface="Helvetica"/>
              </a:rPr>
              <a:t>Step 5 </a:t>
            </a:r>
            <a:endParaRPr b="1" sz="4000">
              <a:latin typeface="Helvetica"/>
              <a:ea typeface="Helvetica"/>
              <a:cs typeface="Helvetica"/>
              <a:sym typeface="Helvetica"/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/>
              <a:t>1: Seed the idea</a:t>
            </a:r>
            <a:endParaRPr sz="400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/>
              <a:t>2:Create content and build a community </a:t>
            </a:r>
            <a:endParaRPr sz="400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/>
              <a:t>around  PRIME</a:t>
            </a:r>
            <a:endParaRPr sz="400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/>
              <a:t>3: Push it out and have a “sales window” </a:t>
            </a:r>
            <a:endParaRPr sz="400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/>
              <a:t>with early bird fee.</a:t>
            </a:r>
            <a:endParaRPr sz="400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/>
              <a:t>4:£99 EB £127 full price.</a:t>
            </a:r>
            <a:endParaRPr sz="400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/>
              <a:t>5:Launch it with Early Bird 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65" name="Shape 6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pic>
        <p:nvPicPr>
          <p:cNvPr id="66" name="Yellow and White Food Video Presentation (1)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219200"/>
            <a:ext cx="13004801" cy="7315200"/>
          </a:xfrm>
          <a:prstGeom prst="rect">
            <a:avLst/>
          </a:prstGeom>
          <a:ln w="12700">
            <a:miter lim="400000"/>
          </a:ln>
        </p:spPr>
      </p:pic>
      <p:sp>
        <p:nvSpPr>
          <p:cNvPr id="67" name="Shape 67"/>
          <p:cNvSpPr/>
          <p:nvPr/>
        </p:nvSpPr>
        <p:spPr>
          <a:xfrm>
            <a:off x="628649" y="1777999"/>
            <a:ext cx="11747502" cy="6197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b="1" sz="8000">
                <a:latin typeface="Helvetica"/>
                <a:ea typeface="Helvetica"/>
                <a:cs typeface="Helvetica"/>
                <a:sym typeface="Helvetica"/>
              </a:rPr>
              <a:t>Launch</a:t>
            </a:r>
            <a:endParaRPr b="1" sz="8000">
              <a:latin typeface="Helvetica"/>
              <a:ea typeface="Helvetica"/>
              <a:cs typeface="Helvetica"/>
              <a:sym typeface="Helvetica"/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/>
              <a:t>Send out newsletter</a:t>
            </a:r>
            <a:endParaRPr sz="800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/>
              <a:t>3 posts on Facebook per day </a:t>
            </a:r>
            <a:endParaRPr sz="800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/>
              <a:t>2 posts on IG 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70" name="Shape 7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pic>
        <p:nvPicPr>
          <p:cNvPr id="71" name="Yellow and White Food Video Presentation (1)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219200"/>
            <a:ext cx="13004801" cy="7315200"/>
          </a:xfrm>
          <a:prstGeom prst="rect">
            <a:avLst/>
          </a:prstGeom>
          <a:ln w="12700">
            <a:miter lim="400000"/>
          </a:ln>
        </p:spPr>
      </p:pic>
      <p:sp>
        <p:nvSpPr>
          <p:cNvPr id="72" name="Shape 72"/>
          <p:cNvSpPr/>
          <p:nvPr/>
        </p:nvSpPr>
        <p:spPr>
          <a:xfrm>
            <a:off x="196341" y="2997199"/>
            <a:ext cx="12612117" cy="375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/>
              <a:t>Provide as much </a:t>
            </a:r>
            <a:endParaRPr sz="800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/>
              <a:t>value as possible </a:t>
            </a:r>
            <a:endParaRPr sz="800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/>
              <a:t>Start delivering the content.</a:t>
            </a:r>
          </a:p>
        </p:txBody>
      </p:sp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